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DF-40D3-A167-41537A2A98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DF-40D3-A167-41537A2A98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DF-40D3-A167-41537A2A98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DF-40D3-A167-41537A2A98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2DF-40D3-A167-41537A2A98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2DF-40D3-A167-41537A2A9851}"/>
              </c:ext>
            </c:extLst>
          </c:dPt>
          <c:cat>
            <c:strRef>
              <c:f>Sheet1!$A$2:$A$7</c:f>
              <c:strCache>
                <c:ptCount val="6"/>
                <c:pt idx="0">
                  <c:v>Pre-K</c:v>
                </c:pt>
                <c:pt idx="1">
                  <c:v>K</c:v>
                </c:pt>
                <c:pt idx="2">
                  <c:v>1st</c:v>
                </c:pt>
                <c:pt idx="3">
                  <c:v>2nd</c:v>
                </c:pt>
                <c:pt idx="4">
                  <c:v>3rd</c:v>
                </c:pt>
                <c:pt idx="5">
                  <c:v>4th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21</c:v>
                </c:pt>
                <c:pt idx="2">
                  <c:v>33</c:v>
                </c:pt>
                <c:pt idx="3">
                  <c:v>29</c:v>
                </c:pt>
                <c:pt idx="4">
                  <c:v>27</c:v>
                </c:pt>
                <c:pt idx="5">
                  <c:v>27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Grade level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0828-4B01-8E63-CD380134E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3806594488189"/>
          <c:y val="9.5460931627649376E-2"/>
          <c:w val="0.54136368110236222"/>
          <c:h val="0.8120454716999586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Intervention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17-4195-8CBD-10A1F1DAEB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17-4195-8CBD-10A1F1DAEBC9}"/>
              </c:ext>
            </c:extLst>
          </c:dPt>
          <c:cat>
            <c:strRef>
              <c:f>Sheet1!$A$2:$A$3</c:f>
              <c:strCache>
                <c:ptCount val="2"/>
                <c:pt idx="0">
                  <c:v>Individual</c:v>
                </c:pt>
                <c:pt idx="1">
                  <c:v>Group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3575</c:v>
                </c:pt>
                <c:pt idx="1">
                  <c:v>1411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1-473E-BF86-D8670F57D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935162401574805E-2"/>
          <c:y val="0.10320711717475903"/>
          <c:w val="0.87687733759842534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 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Notifications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2-42D1-AD95-89F1CB17CE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Notifications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B2-42D1-AD95-89F1CB17CE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OKCPS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Notifications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C-417C-81DB-7F5D82FF6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1850448"/>
        <c:axId val="941842960"/>
      </c:barChart>
      <c:catAx>
        <c:axId val="94185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1842960"/>
        <c:crosses val="autoZero"/>
        <c:auto val="1"/>
        <c:lblAlgn val="ctr"/>
        <c:lblOffset val="100"/>
        <c:noMultiLvlLbl val="0"/>
      </c:catAx>
      <c:valAx>
        <c:axId val="94184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185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Student Assistance</c:v>
                </c:pt>
                <c:pt idx="1">
                  <c:v>Self Harm/Suicide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235</c:v>
                </c:pt>
                <c:pt idx="1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7-41F2-A8D4-55314E4C66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19-20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Student Assistance</c:v>
                </c:pt>
                <c:pt idx="1">
                  <c:v>Self Harm/Suicide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312</c:v>
                </c:pt>
                <c:pt idx="1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7-41F2-A8D4-55314E4C6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2994175"/>
        <c:axId val="1382995839"/>
      </c:barChart>
      <c:catAx>
        <c:axId val="138299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995839"/>
        <c:crosses val="autoZero"/>
        <c:auto val="1"/>
        <c:lblAlgn val="ctr"/>
        <c:lblOffset val="100"/>
        <c:noMultiLvlLbl val="0"/>
      </c:catAx>
      <c:valAx>
        <c:axId val="1382995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994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2205A-259A-4ED1-BC22-7BB73972291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69E0E43-17E9-4AE0-AACD-229E79E928E4}">
      <dgm:prSet phldrT="[Text]"/>
      <dgm:spPr/>
      <dgm:t>
        <a:bodyPr/>
        <a:lstStyle/>
        <a:p>
          <a:r>
            <a:rPr lang="en-US" dirty="0" smtClean="0"/>
            <a:t>Tier III  Individualized interventions</a:t>
          </a:r>
          <a:endParaRPr lang="en-US" dirty="0"/>
        </a:p>
      </dgm:t>
    </dgm:pt>
    <dgm:pt modelId="{0ADD8DCE-7E19-4AC5-BFFB-90D698A628D1}" type="parTrans" cxnId="{5DB1D137-1BFF-4E7E-8D2F-DB987ADE9B8C}">
      <dgm:prSet/>
      <dgm:spPr/>
      <dgm:t>
        <a:bodyPr/>
        <a:lstStyle/>
        <a:p>
          <a:endParaRPr lang="en-US"/>
        </a:p>
      </dgm:t>
    </dgm:pt>
    <dgm:pt modelId="{37B8D4E8-D005-4576-8DB1-4DC74C9049E9}" type="sibTrans" cxnId="{5DB1D137-1BFF-4E7E-8D2F-DB987ADE9B8C}">
      <dgm:prSet/>
      <dgm:spPr/>
      <dgm:t>
        <a:bodyPr/>
        <a:lstStyle/>
        <a:p>
          <a:endParaRPr lang="en-US"/>
        </a:p>
      </dgm:t>
    </dgm:pt>
    <dgm:pt modelId="{5E53C91A-9F01-4B7F-997C-1780B8349AB8}">
      <dgm:prSet phldrT="[Text]"/>
      <dgm:spPr/>
      <dgm:t>
        <a:bodyPr/>
        <a:lstStyle/>
        <a:p>
          <a:r>
            <a:rPr lang="en-US" dirty="0" smtClean="0"/>
            <a:t>Tier II </a:t>
          </a:r>
        </a:p>
        <a:p>
          <a:r>
            <a:rPr lang="en-US" dirty="0" smtClean="0"/>
            <a:t>Individual and group interventions</a:t>
          </a:r>
          <a:endParaRPr lang="en-US" dirty="0"/>
        </a:p>
      </dgm:t>
    </dgm:pt>
    <dgm:pt modelId="{F3469778-9235-4AC5-9C5C-9E92F13B0110}" type="parTrans" cxnId="{45359D11-4FC8-4C1B-90B5-62B9105A9714}">
      <dgm:prSet/>
      <dgm:spPr/>
      <dgm:t>
        <a:bodyPr/>
        <a:lstStyle/>
        <a:p>
          <a:endParaRPr lang="en-US"/>
        </a:p>
      </dgm:t>
    </dgm:pt>
    <dgm:pt modelId="{9505723A-FC52-4D92-AFB7-B2357155FD87}" type="sibTrans" cxnId="{45359D11-4FC8-4C1B-90B5-62B9105A9714}">
      <dgm:prSet/>
      <dgm:spPr/>
      <dgm:t>
        <a:bodyPr/>
        <a:lstStyle/>
        <a:p>
          <a:endParaRPr lang="en-US"/>
        </a:p>
      </dgm:t>
    </dgm:pt>
    <dgm:pt modelId="{D345434F-DF6F-4FDD-BFCC-EDA38B5FE64E}">
      <dgm:prSet phldrT="[Text]"/>
      <dgm:spPr/>
      <dgm:t>
        <a:bodyPr/>
        <a:lstStyle/>
        <a:p>
          <a:r>
            <a:rPr lang="en-US" dirty="0" smtClean="0"/>
            <a:t>Tier I</a:t>
          </a:r>
        </a:p>
        <a:p>
          <a:r>
            <a:rPr lang="en-US" dirty="0" smtClean="0"/>
            <a:t>Universal Interventions (Prevention)</a:t>
          </a:r>
        </a:p>
        <a:p>
          <a:r>
            <a:rPr lang="en-US" dirty="0" smtClean="0"/>
            <a:t>PBIS Foundation</a:t>
          </a:r>
          <a:endParaRPr lang="en-US" dirty="0"/>
        </a:p>
      </dgm:t>
    </dgm:pt>
    <dgm:pt modelId="{8811D293-33C2-48EE-AC56-5CFD475030D8}" type="parTrans" cxnId="{C7CAF334-21DA-4A19-9C19-7C6F3526149F}">
      <dgm:prSet/>
      <dgm:spPr/>
      <dgm:t>
        <a:bodyPr/>
        <a:lstStyle/>
        <a:p>
          <a:endParaRPr lang="en-US"/>
        </a:p>
      </dgm:t>
    </dgm:pt>
    <dgm:pt modelId="{64A09474-1360-4378-A8D8-EDEA1BCB4986}" type="sibTrans" cxnId="{C7CAF334-21DA-4A19-9C19-7C6F3526149F}">
      <dgm:prSet/>
      <dgm:spPr/>
      <dgm:t>
        <a:bodyPr/>
        <a:lstStyle/>
        <a:p>
          <a:endParaRPr lang="en-US"/>
        </a:p>
      </dgm:t>
    </dgm:pt>
    <dgm:pt modelId="{C9E6FAB7-E217-4230-91D1-1FA899960ECF}" type="pres">
      <dgm:prSet presAssocID="{EF52205A-259A-4ED1-BC22-7BB73972291D}" presName="Name0" presStyleCnt="0">
        <dgm:presLayoutVars>
          <dgm:dir/>
          <dgm:animLvl val="lvl"/>
          <dgm:resizeHandles val="exact"/>
        </dgm:presLayoutVars>
      </dgm:prSet>
      <dgm:spPr/>
    </dgm:pt>
    <dgm:pt modelId="{D8B58D5F-F2E4-44AA-9161-54D2FF840A86}" type="pres">
      <dgm:prSet presAssocID="{B69E0E43-17E9-4AE0-AACD-229E79E928E4}" presName="Name8" presStyleCnt="0"/>
      <dgm:spPr/>
    </dgm:pt>
    <dgm:pt modelId="{D8C4382F-52EE-4FDE-93F2-DFD01B4CB9E8}" type="pres">
      <dgm:prSet presAssocID="{B69E0E43-17E9-4AE0-AACD-229E79E928E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783AF-D0C5-47EA-83A8-4083F6152975}" type="pres">
      <dgm:prSet presAssocID="{B69E0E43-17E9-4AE0-AACD-229E79E928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A26BB-BE88-4F16-944B-57CFBFF54D21}" type="pres">
      <dgm:prSet presAssocID="{5E53C91A-9F01-4B7F-997C-1780B8349AB8}" presName="Name8" presStyleCnt="0"/>
      <dgm:spPr/>
    </dgm:pt>
    <dgm:pt modelId="{5F30C93E-3E75-43ED-A775-8901563B5C3C}" type="pres">
      <dgm:prSet presAssocID="{5E53C91A-9F01-4B7F-997C-1780B8349AB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B38A5-AF44-48B5-B949-4B4D5599BB50}" type="pres">
      <dgm:prSet presAssocID="{5E53C91A-9F01-4B7F-997C-1780B8349A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8449F-3FCF-4920-9522-AF88C172265C}" type="pres">
      <dgm:prSet presAssocID="{D345434F-DF6F-4FDD-BFCC-EDA38B5FE64E}" presName="Name8" presStyleCnt="0"/>
      <dgm:spPr/>
    </dgm:pt>
    <dgm:pt modelId="{F948FB05-5AE9-4B58-B075-B4868CBD9D12}" type="pres">
      <dgm:prSet presAssocID="{D345434F-DF6F-4FDD-BFCC-EDA38B5FE64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610FC-B43C-499F-999E-543A1619F618}" type="pres">
      <dgm:prSet presAssocID="{D345434F-DF6F-4FDD-BFCC-EDA38B5FE6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93AD9C-CA22-452B-9131-BC92F53435A6}" type="presOf" srcId="{B69E0E43-17E9-4AE0-AACD-229E79E928E4}" destId="{D8C4382F-52EE-4FDE-93F2-DFD01B4CB9E8}" srcOrd="0" destOrd="0" presId="urn:microsoft.com/office/officeart/2005/8/layout/pyramid1"/>
    <dgm:cxn modelId="{45359D11-4FC8-4C1B-90B5-62B9105A9714}" srcId="{EF52205A-259A-4ED1-BC22-7BB73972291D}" destId="{5E53C91A-9F01-4B7F-997C-1780B8349AB8}" srcOrd="1" destOrd="0" parTransId="{F3469778-9235-4AC5-9C5C-9E92F13B0110}" sibTransId="{9505723A-FC52-4D92-AFB7-B2357155FD87}"/>
    <dgm:cxn modelId="{6AB2F1F3-D88C-4E45-8C3B-236C91089110}" type="presOf" srcId="{5E53C91A-9F01-4B7F-997C-1780B8349AB8}" destId="{E18B38A5-AF44-48B5-B949-4B4D5599BB50}" srcOrd="1" destOrd="0" presId="urn:microsoft.com/office/officeart/2005/8/layout/pyramid1"/>
    <dgm:cxn modelId="{0ADD4DE4-3690-448C-B320-FF78795F7735}" type="presOf" srcId="{B69E0E43-17E9-4AE0-AACD-229E79E928E4}" destId="{ACA783AF-D0C5-47EA-83A8-4083F6152975}" srcOrd="1" destOrd="0" presId="urn:microsoft.com/office/officeart/2005/8/layout/pyramid1"/>
    <dgm:cxn modelId="{DD9E73BA-2B90-4B05-98FE-F5ECA570C06A}" type="presOf" srcId="{EF52205A-259A-4ED1-BC22-7BB73972291D}" destId="{C9E6FAB7-E217-4230-91D1-1FA899960ECF}" srcOrd="0" destOrd="0" presId="urn:microsoft.com/office/officeart/2005/8/layout/pyramid1"/>
    <dgm:cxn modelId="{C7CAF334-21DA-4A19-9C19-7C6F3526149F}" srcId="{EF52205A-259A-4ED1-BC22-7BB73972291D}" destId="{D345434F-DF6F-4FDD-BFCC-EDA38B5FE64E}" srcOrd="2" destOrd="0" parTransId="{8811D293-33C2-48EE-AC56-5CFD475030D8}" sibTransId="{64A09474-1360-4378-A8D8-EDEA1BCB4986}"/>
    <dgm:cxn modelId="{5DB1D137-1BFF-4E7E-8D2F-DB987ADE9B8C}" srcId="{EF52205A-259A-4ED1-BC22-7BB73972291D}" destId="{B69E0E43-17E9-4AE0-AACD-229E79E928E4}" srcOrd="0" destOrd="0" parTransId="{0ADD8DCE-7E19-4AC5-BFFB-90D698A628D1}" sibTransId="{37B8D4E8-D005-4576-8DB1-4DC74C9049E9}"/>
    <dgm:cxn modelId="{DFAD6EBA-BC3C-4F4D-A79C-60B4A850D500}" type="presOf" srcId="{D345434F-DF6F-4FDD-BFCC-EDA38B5FE64E}" destId="{F948FB05-5AE9-4B58-B075-B4868CBD9D12}" srcOrd="0" destOrd="0" presId="urn:microsoft.com/office/officeart/2005/8/layout/pyramid1"/>
    <dgm:cxn modelId="{07708FE6-09C0-4294-BAED-231C6B6E73EC}" type="presOf" srcId="{5E53C91A-9F01-4B7F-997C-1780B8349AB8}" destId="{5F30C93E-3E75-43ED-A775-8901563B5C3C}" srcOrd="0" destOrd="0" presId="urn:microsoft.com/office/officeart/2005/8/layout/pyramid1"/>
    <dgm:cxn modelId="{503A4FD9-A080-4553-B8B0-17919F02EF03}" type="presOf" srcId="{D345434F-DF6F-4FDD-BFCC-EDA38B5FE64E}" destId="{5D0610FC-B43C-499F-999E-543A1619F618}" srcOrd="1" destOrd="0" presId="urn:microsoft.com/office/officeart/2005/8/layout/pyramid1"/>
    <dgm:cxn modelId="{F1219479-BB77-4557-A987-BDDBBAAF73A7}" type="presParOf" srcId="{C9E6FAB7-E217-4230-91D1-1FA899960ECF}" destId="{D8B58D5F-F2E4-44AA-9161-54D2FF840A86}" srcOrd="0" destOrd="0" presId="urn:microsoft.com/office/officeart/2005/8/layout/pyramid1"/>
    <dgm:cxn modelId="{5A5CDFA1-5BA5-49C8-9C14-E0B4246493C1}" type="presParOf" srcId="{D8B58D5F-F2E4-44AA-9161-54D2FF840A86}" destId="{D8C4382F-52EE-4FDE-93F2-DFD01B4CB9E8}" srcOrd="0" destOrd="0" presId="urn:microsoft.com/office/officeart/2005/8/layout/pyramid1"/>
    <dgm:cxn modelId="{8D9A3767-2EFF-4566-A45D-ECE543F393F6}" type="presParOf" srcId="{D8B58D5F-F2E4-44AA-9161-54D2FF840A86}" destId="{ACA783AF-D0C5-47EA-83A8-4083F6152975}" srcOrd="1" destOrd="0" presId="urn:microsoft.com/office/officeart/2005/8/layout/pyramid1"/>
    <dgm:cxn modelId="{C90CC043-0454-4CBF-B3D6-B125D6C80153}" type="presParOf" srcId="{C9E6FAB7-E217-4230-91D1-1FA899960ECF}" destId="{670A26BB-BE88-4F16-944B-57CFBFF54D21}" srcOrd="1" destOrd="0" presId="urn:microsoft.com/office/officeart/2005/8/layout/pyramid1"/>
    <dgm:cxn modelId="{6F658271-0221-4CE3-96E0-6654685E9139}" type="presParOf" srcId="{670A26BB-BE88-4F16-944B-57CFBFF54D21}" destId="{5F30C93E-3E75-43ED-A775-8901563B5C3C}" srcOrd="0" destOrd="0" presId="urn:microsoft.com/office/officeart/2005/8/layout/pyramid1"/>
    <dgm:cxn modelId="{ABA7C443-5A7B-4E74-BFBD-DA30B55B79B2}" type="presParOf" srcId="{670A26BB-BE88-4F16-944B-57CFBFF54D21}" destId="{E18B38A5-AF44-48B5-B949-4B4D5599BB50}" srcOrd="1" destOrd="0" presId="urn:microsoft.com/office/officeart/2005/8/layout/pyramid1"/>
    <dgm:cxn modelId="{F20512BC-066F-4C73-B7A0-C06EBBE3D93B}" type="presParOf" srcId="{C9E6FAB7-E217-4230-91D1-1FA899960ECF}" destId="{DD48449F-3FCF-4920-9522-AF88C172265C}" srcOrd="2" destOrd="0" presId="urn:microsoft.com/office/officeart/2005/8/layout/pyramid1"/>
    <dgm:cxn modelId="{54B71C3F-D09B-483E-B841-8A71724F2F52}" type="presParOf" srcId="{DD48449F-3FCF-4920-9522-AF88C172265C}" destId="{F948FB05-5AE9-4B58-B075-B4868CBD9D12}" srcOrd="0" destOrd="0" presId="urn:microsoft.com/office/officeart/2005/8/layout/pyramid1"/>
    <dgm:cxn modelId="{85CC6E1B-0541-4DFF-BF76-61FEA6384CFB}" type="presParOf" srcId="{DD48449F-3FCF-4920-9522-AF88C172265C}" destId="{5D0610FC-B43C-499F-999E-543A1619F61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4382F-52EE-4FDE-93F2-DFD01B4CB9E8}">
      <dsp:nvSpPr>
        <dsp:cNvPr id="0" name=""/>
        <dsp:cNvSpPr/>
      </dsp:nvSpPr>
      <dsp:spPr>
        <a:xfrm>
          <a:off x="2709333" y="0"/>
          <a:ext cx="2709333" cy="1881758"/>
        </a:xfrm>
        <a:prstGeom prst="trapezoid">
          <a:avLst>
            <a:gd name="adj" fmla="val 719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Tier III  Individualized interventions</a:t>
          </a:r>
          <a:endParaRPr lang="en-US" sz="2800" kern="1200" dirty="0"/>
        </a:p>
      </dsp:txBody>
      <dsp:txXfrm>
        <a:off x="2709333" y="0"/>
        <a:ext cx="2709333" cy="1881758"/>
      </dsp:txXfrm>
    </dsp:sp>
    <dsp:sp modelId="{5F30C93E-3E75-43ED-A775-8901563B5C3C}">
      <dsp:nvSpPr>
        <dsp:cNvPr id="0" name=""/>
        <dsp:cNvSpPr/>
      </dsp:nvSpPr>
      <dsp:spPr>
        <a:xfrm>
          <a:off x="1354666" y="1881757"/>
          <a:ext cx="5418666" cy="1881758"/>
        </a:xfrm>
        <a:prstGeom prst="trapezoid">
          <a:avLst>
            <a:gd name="adj" fmla="val 719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Tier II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Individual and group interventions</a:t>
          </a:r>
          <a:endParaRPr lang="en-US" sz="2800" kern="1200" dirty="0"/>
        </a:p>
      </dsp:txBody>
      <dsp:txXfrm>
        <a:off x="2302933" y="1881757"/>
        <a:ext cx="3522133" cy="1881758"/>
      </dsp:txXfrm>
    </dsp:sp>
    <dsp:sp modelId="{F948FB05-5AE9-4B58-B075-B4868CBD9D12}">
      <dsp:nvSpPr>
        <dsp:cNvPr id="0" name=""/>
        <dsp:cNvSpPr/>
      </dsp:nvSpPr>
      <dsp:spPr>
        <a:xfrm>
          <a:off x="0" y="3763515"/>
          <a:ext cx="8127999" cy="1881758"/>
        </a:xfrm>
        <a:prstGeom prst="trapezoid">
          <a:avLst>
            <a:gd name="adj" fmla="val 719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Tier 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Universal Interventions (Prevention)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PBIS Foundation</a:t>
          </a:r>
          <a:endParaRPr lang="en-US" sz="2800" kern="1200" dirty="0"/>
        </a:p>
      </dsp:txBody>
      <dsp:txXfrm>
        <a:off x="1422399" y="3763515"/>
        <a:ext cx="5283200" cy="1881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0.6894</cdr:x>
      <cdr:y>0.19829</cdr:y>
    </cdr:from>
    <cdr:to>
      <cdr:x>0.87502</cdr:x>
      <cdr:y>0.26645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03443" y="1074467"/>
          <a:ext cx="15087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K – 21 schools</a:t>
          </a:r>
          <a:endParaRPr lang="en-US" dirty="0"/>
        </a:p>
      </cdr:txBody>
    </cdr:sp>
  </cdr:relSizeAnchor>
  <cdr:relSizeAnchor xmlns:cdr="http://schemas.openxmlformats.org/drawingml/2006/chartDrawing">
    <cdr:from>
      <cdr:x>0.2692</cdr:x>
      <cdr:y>0.80097</cdr:y>
    </cdr:from>
    <cdr:to>
      <cdr:x>0.48441</cdr:x>
      <cdr:y>0.86913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88058" y="4340190"/>
          <a:ext cx="174919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2nd – 29 schools</a:t>
          </a:r>
          <a:endParaRPr lang="en-US" dirty="0"/>
        </a:p>
      </cdr:txBody>
    </cdr:sp>
  </cdr:relSizeAnchor>
  <cdr:relSizeAnchor xmlns:cdr="http://schemas.openxmlformats.org/drawingml/2006/chartDrawing">
    <cdr:from>
      <cdr:x>0.7262</cdr:x>
      <cdr:y>0.46592</cdr:y>
    </cdr:from>
    <cdr:to>
      <cdr:x>0.93162</cdr:x>
      <cdr:y>0.53408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02554" y="2524665"/>
          <a:ext cx="166968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1st – 33 schools</a:t>
          </a:r>
          <a:endParaRPr lang="en-US" dirty="0"/>
        </a:p>
      </cdr:txBody>
    </cdr:sp>
  </cdr:relSizeAnchor>
  <cdr:relSizeAnchor xmlns:cdr="http://schemas.openxmlformats.org/drawingml/2006/chartDrawing">
    <cdr:from>
      <cdr:x>0.11384</cdr:x>
      <cdr:y>0.48891</cdr:y>
    </cdr:from>
    <cdr:to>
      <cdr:x>0.30315</cdr:x>
      <cdr:y>0.55707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925285" y="2649249"/>
          <a:ext cx="153869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3</a:t>
          </a:r>
          <a:r>
            <a:rPr lang="en-US" baseline="30000" dirty="0" smtClean="0"/>
            <a:t>rd</a:t>
          </a:r>
          <a:r>
            <a:rPr lang="en-US" dirty="0" smtClean="0"/>
            <a:t>- 27 schools</a:t>
          </a:r>
          <a:endParaRPr lang="en-US" dirty="0"/>
        </a:p>
      </cdr:txBody>
    </cdr:sp>
  </cdr:relSizeAnchor>
  <cdr:relSizeAnchor xmlns:cdr="http://schemas.openxmlformats.org/drawingml/2006/chartDrawing">
    <cdr:from>
      <cdr:x>0.17913</cdr:x>
      <cdr:y>0.16213</cdr:y>
    </cdr:from>
    <cdr:to>
      <cdr:x>0.38053</cdr:x>
      <cdr:y>0.23029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455995" y="878506"/>
          <a:ext cx="163698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4</a:t>
          </a:r>
          <a:r>
            <a:rPr lang="en-US" baseline="30000" dirty="0" smtClean="0"/>
            <a:t>th</a:t>
          </a:r>
          <a:r>
            <a:rPr lang="en-US" dirty="0" smtClean="0"/>
            <a:t> – 27 schools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0.32054</cdr:x>
      <cdr:y>0.42524</cdr:y>
    </cdr:from>
    <cdr:to>
      <cdr:x>0.67946</cdr:x>
      <cdr:y>0.61451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5349" y="2304238"/>
          <a:ext cx="2917302" cy="10255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4400" dirty="0" smtClean="0"/>
            <a:t>Total 4986</a:t>
          </a:r>
          <a:endParaRPr lang="en-US" sz="4400" dirty="0"/>
        </a:p>
      </cdr:txBody>
    </cdr:sp>
  </cdr:relSizeAnchor>
  <cdr:relSizeAnchor xmlns:cdr="http://schemas.openxmlformats.org/drawingml/2006/chartDrawing">
    <cdr:from>
      <cdr:x>0.74652</cdr:x>
      <cdr:y>0.5202</cdr:y>
    </cdr:from>
    <cdr:to>
      <cdr:x>0.95545</cdr:x>
      <cdr:y>0.73203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572333" y="2818808"/>
          <a:ext cx="2119294" cy="1147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/>
            <a:t>3575 Students</a:t>
          </a:r>
        </a:p>
        <a:p xmlns:a="http://schemas.openxmlformats.org/drawingml/2006/main">
          <a:pPr algn="ctr"/>
          <a:r>
            <a:rPr lang="en-US" sz="2000" dirty="0" smtClean="0"/>
            <a:t>(538 Secondary)</a:t>
          </a:r>
        </a:p>
        <a:p xmlns:a="http://schemas.openxmlformats.org/drawingml/2006/main">
          <a:pPr algn="ctr"/>
          <a:r>
            <a:rPr lang="en-US" sz="2000" dirty="0" smtClean="0"/>
            <a:t>(3037 Elementary)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0.01112</cdr:x>
      <cdr:y>0.06931</cdr:y>
    </cdr:from>
    <cdr:to>
      <cdr:x>0.25286</cdr:x>
      <cdr:y>0.28741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5874" y="375557"/>
          <a:ext cx="2301146" cy="1181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dirty="0" smtClean="0"/>
            <a:t>1411 Students</a:t>
          </a:r>
        </a:p>
        <a:p xmlns:a="http://schemas.openxmlformats.org/drawingml/2006/main">
          <a:pPr algn="ctr"/>
          <a:r>
            <a:rPr lang="en-US" sz="2000" dirty="0" smtClean="0"/>
            <a:t>(92 Secondary)</a:t>
          </a:r>
        </a:p>
        <a:p xmlns:a="http://schemas.openxmlformats.org/drawingml/2006/main">
          <a:pPr algn="ctr"/>
          <a:r>
            <a:rPr lang="en-US" sz="2000" dirty="0" smtClean="0"/>
            <a:t>(1319 Elementary)</a:t>
          </a:r>
          <a:endParaRPr lang="en-US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88B69-D735-4FBF-9F99-FD0246891BB4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DB2E8-980E-4B7E-857B-C08D3769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2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32537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038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36011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705654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59030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2851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07259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39514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26882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4183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36788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283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86523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718241" y="4556224"/>
            <a:ext cx="5745932" cy="372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132" tIns="47553" rIns="95132" bIns="47553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1182688"/>
            <a:ext cx="5680075" cy="31956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5840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4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2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1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1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3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8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9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2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08D0C-8AE4-4C5E-A1BD-A6DDDFFFB3C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84C7-2176-403F-883E-0934A1A3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4" y="0"/>
            <a:ext cx="12186586" cy="6861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63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1030941" y="1502787"/>
            <a:ext cx="8435788" cy="2873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Social Workers and Counselors are working with some students: however, this is BISS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Students identified by school staff as needing assistance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Referral made to BISS/BHA in some schools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Intake provided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Student is seen by BHA 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Therapist in some cases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7971" y="690923"/>
            <a:ext cx="437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Tier III Interventions: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03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19208" y="1346172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5292" y="328020"/>
            <a:ext cx="8477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Handle with </a:t>
            </a:r>
            <a:r>
              <a:rPr lang="en-US" sz="3200" dirty="0" smtClean="0"/>
              <a:t>Care- First Semester Comparison</a:t>
            </a:r>
            <a:endParaRPr lang="en-US" sz="3200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1736578" y="620407"/>
          <a:ext cx="8128000" cy="522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96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304344" y="181226"/>
            <a:ext cx="6263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TIPS </a:t>
            </a:r>
            <a:r>
              <a:rPr lang="en-US" sz="3600" dirty="0" smtClean="0"/>
              <a:t>reporting- First Semester</a:t>
            </a:r>
            <a:endParaRPr lang="en-US" sz="3600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1440329" y="72271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75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71717" y="1362821"/>
            <a:ext cx="9764660" cy="473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Crisis Intervention/</a:t>
            </a:r>
            <a:r>
              <a:rPr lang="en-US" sz="2400" dirty="0" err="1" smtClean="0">
                <a:latin typeface="Calibri"/>
                <a:ea typeface="Calibri"/>
                <a:cs typeface="Calibri"/>
                <a:sym typeface="Calibri"/>
              </a:rPr>
              <a:t>Postvention</a:t>
            </a:r>
            <a:endParaRPr lang="en-US" sz="2400" b="0" i="0" u="none" strike="noStrike" cap="none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Supports to students experiencing major trauma</a:t>
            </a: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Supports to staff experiencing major traumatic events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Tracking burnout and fatigue in 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Compassion Fatigue 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training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Active District Crisis Response Task Force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Behavioral Threat Assessments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Post Incident Review Process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District-wide response to natural and human made crises 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SSS, Security, Safety, Risk Management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6613" y="519640"/>
            <a:ext cx="4634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Additional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515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71717" y="1362821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Funding</a:t>
            </a: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:  Phase II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Submitting request for: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Calibri"/>
                <a:ea typeface="Calibri"/>
                <a:cs typeface="Calibri"/>
                <a:sym typeface="Calibri"/>
              </a:rPr>
              <a:t>Mandt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 train the trainer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Stipends for after hour trainings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Climate Specialists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Once wellness identified – funding for wellness</a:t>
            </a:r>
          </a:p>
          <a:p>
            <a:pPr>
              <a:buClr>
                <a:srgbClr val="000000"/>
              </a:buClr>
              <a:buSzPts val="2000"/>
            </a:pPr>
            <a:endParaRPr lang="en-US" sz="2000" dirty="0" smtClean="0">
              <a:latin typeface="Calibri"/>
              <a:ea typeface="Calibri"/>
              <a:cs typeface="Calibri"/>
              <a:sym typeface="Calibri"/>
            </a:endParaRPr>
          </a:p>
          <a:p>
            <a:pPr lvl="1">
              <a:buClr>
                <a:srgbClr val="000000"/>
              </a:buClr>
              <a:buSzPts val="2000"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6613" y="519640"/>
            <a:ext cx="4634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Next Steps (continued):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7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048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40980" y="888972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6462" y="591670"/>
            <a:ext cx="77410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EmbraceOKC Update: January 2020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Embrace – no actual Embrace funds have been utilized to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Actions taken are due to the District taking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P2G has created some new and unique demands on students and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Staff has not been able to focus on Embrace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Much of their time has been reactive due to environment changing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Data will be provided by staff interventions and Tiers of 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62752" y="1237315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Topics: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Trauma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Compassion Fatigue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Mental Health First Aid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Psychological First Aid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Calibri"/>
                <a:ea typeface="Calibri"/>
                <a:cs typeface="Calibri"/>
                <a:sym typeface="Calibri"/>
              </a:rPr>
              <a:t>Mandt</a:t>
            </a: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Others: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Child Abuse &amp; Reporting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Conflict Resolution</a:t>
            </a:r>
          </a:p>
          <a:p>
            <a:pPr marL="1257300" lvl="2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Behavior Strategies</a:t>
            </a: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4429" y="519640"/>
            <a:ext cx="3124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Training Update: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2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048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40980" y="888972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2032000" y="493060"/>
          <a:ext cx="8128000" cy="5645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556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126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85290" y="1362053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Six Climate Specialists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Currently specialist have 9-11 buildings</a:t>
            </a:r>
            <a:endParaRPr lang="en-US" sz="2000" b="0" i="0" u="none" strike="noStrike" cap="none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Embrace Plan increases to 10 Specialists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Adding specialist is first in implementation plan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Specialists have worked with all site Administrators/teams to identify areas of need &amp; assisted in designing interventions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Total number of trainings 1</a:t>
            </a:r>
            <a:r>
              <a:rPr lang="en-US" sz="2000" baseline="30000" dirty="0" smtClean="0"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 semester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31 district trainings (I Coaches, </a:t>
            </a: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Adm</a:t>
            </a: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 Interns, Gear Up, Intersessions, </a:t>
            </a: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Bldg</a:t>
            </a: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 staff </a:t>
            </a: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mtgs</a:t>
            </a:r>
            <a:endParaRPr lang="en-US" sz="20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PLC </a:t>
            </a: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mtgs</a:t>
            </a:r>
            <a:endParaRPr lang="en-US" sz="20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Targeted School meetings (John Marshall, </a:t>
            </a:r>
            <a:r>
              <a:rPr lang="en-US" sz="2000" dirty="0" err="1" smtClean="0"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/>
                <a:ea typeface="Calibri"/>
                <a:cs typeface="Calibri"/>
                <a:sym typeface="Calibri"/>
              </a:rPr>
              <a:t>Spring 2020 - PBIS Implementation Assessment with each school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endParaRPr lang="en-US" sz="2000" dirty="0" smtClean="0"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  <a:buSzPts val="2000"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7971" y="558268"/>
            <a:ext cx="437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PBIS Update: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7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048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20489" y="744583"/>
            <a:ext cx="9764660" cy="479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Tier I Interventions: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endParaRPr lang="en-US" sz="11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Universal to all students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Preventions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PBIS in all schools – environment/culture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>
                <a:ea typeface="Calibri"/>
                <a:cs typeface="Calibri"/>
                <a:sym typeface="Calibri"/>
              </a:rPr>
              <a:t>Second Step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Only in Elementary Schools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Provided in K-4</a:t>
            </a:r>
            <a:r>
              <a:rPr lang="en-US" sz="2400" b="0" i="0" u="none" strike="noStrike" cap="none" baseline="30000" dirty="0" smtClean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 grades</a:t>
            </a:r>
          </a:p>
          <a:p>
            <a:pPr marL="342900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Challenges: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Triage vs prevention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Counselors still being used for </a:t>
            </a: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other things</a:t>
            </a:r>
            <a:endParaRPr lang="en-US" sz="2400" b="0" i="0" u="none" strike="noStrike" cap="none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Extra duties</a:t>
            </a: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80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048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3329753" y="214058"/>
            <a:ext cx="4736562" cy="754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Second Step Implementation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1328911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2911" y="904724"/>
            <a:ext cx="177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Pre-K – 5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19208" y="1545771"/>
            <a:ext cx="9764660" cy="3678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Social Workers and Counselors are working with students in individual and group settings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Students identified by school staff as needing assistance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Student Assistance referrals - TIPS</a:t>
            </a:r>
          </a:p>
          <a:p>
            <a:pPr marL="800100" lvl="1" indent="-342900"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Second semester- students with most discipline referrals</a:t>
            </a:r>
            <a:endParaRPr lang="en-US" sz="2400" b="0" i="0" u="none" strike="noStrike" cap="none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0629" y="664029"/>
            <a:ext cx="437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Tier II Interventions: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19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640980" y="888972"/>
            <a:ext cx="9764660" cy="3877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98370" y="365752"/>
            <a:ext cx="4659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Services </a:t>
            </a:r>
            <a:r>
              <a:rPr lang="en-US" dirty="0" smtClean="0"/>
              <a:t>(Not Second Step)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640979" y="719666"/>
          <a:ext cx="1014356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8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A850011-DCD2-4817-9E3D-A55B249A006F}" vid="{36CC74F3-2D9D-4762-A3D5-116E55BBD3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EmbraceOKC template</Template>
  <TotalTime>5</TotalTime>
  <Words>471</Words>
  <Application>Microsoft Office PowerPoint</Application>
  <PresentationFormat>Widescreen</PresentationFormat>
  <Paragraphs>96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City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Teri L.</dc:creator>
  <cp:lastModifiedBy>Bell, Teri L.</cp:lastModifiedBy>
  <cp:revision>2</cp:revision>
  <dcterms:created xsi:type="dcterms:W3CDTF">2020-02-27T13:24:15Z</dcterms:created>
  <dcterms:modified xsi:type="dcterms:W3CDTF">2020-03-03T15:22:54Z</dcterms:modified>
</cp:coreProperties>
</file>